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9" r:id="rId3"/>
    <p:sldId id="280" r:id="rId4"/>
    <p:sldId id="299" r:id="rId5"/>
    <p:sldId id="301" r:id="rId6"/>
    <p:sldId id="282" r:id="rId7"/>
    <p:sldId id="300" r:id="rId8"/>
    <p:sldId id="284" r:id="rId9"/>
    <p:sldId id="285" r:id="rId10"/>
    <p:sldId id="283" r:id="rId11"/>
    <p:sldId id="281" r:id="rId12"/>
    <p:sldId id="289" r:id="rId13"/>
    <p:sldId id="291" r:id="rId14"/>
    <p:sldId id="290" r:id="rId15"/>
    <p:sldId id="292" r:id="rId16"/>
    <p:sldId id="293" r:id="rId17"/>
    <p:sldId id="294" r:id="rId18"/>
    <p:sldId id="296" r:id="rId1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84CC"/>
    <a:srgbClr val="03136A"/>
    <a:srgbClr val="35759D"/>
    <a:srgbClr val="35B19D"/>
    <a:srgbClr val="000000"/>
    <a:srgbClr val="FFFF00"/>
    <a:srgbClr val="B3D3EA"/>
    <a:srgbClr val="78ADC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3" autoAdjust="0"/>
    <p:restoredTop sz="95596" autoAdjust="0"/>
  </p:normalViewPr>
  <p:slideViewPr>
    <p:cSldViewPr>
      <p:cViewPr>
        <p:scale>
          <a:sx n="100" d="100"/>
          <a:sy n="100" d="100"/>
        </p:scale>
        <p:origin x="-18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51EC78-4DD8-4378-BA1D-63AD1AD81E1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="" xmlns:p14="http://schemas.microsoft.com/office/powerpoint/2010/main" val="3985573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A35B0-24B4-4BD6-A651-85150ACDA981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11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14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1FF54-153B-4234-8C8E-5442C7ED48A0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17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1FF54-153B-4234-8C8E-5442C7ED48A0}" type="slidenum">
              <a:rPr lang="en-US" altLang="ru-RU"/>
              <a:pPr/>
              <a:t>18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F1857-321A-45E2-B4F0-55B51BC3EF0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80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7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3DCCC-D7FE-4FC1-8F9A-A3EC49488908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2914650"/>
            <a:ext cx="8153400" cy="7048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2925" y="3638550"/>
            <a:ext cx="8153400" cy="685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622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00825" y="808038"/>
            <a:ext cx="2171700" cy="5440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5725" y="808038"/>
            <a:ext cx="6362700" cy="5440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774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2304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33726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2057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414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132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063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35470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31487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11574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5" y="808038"/>
            <a:ext cx="86868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ediacenter@russlo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9552" y="3573016"/>
            <a:ext cx="8153400" cy="68580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dirty="0" smtClean="0"/>
              <a:t>Интерактивные и </a:t>
            </a:r>
            <a:r>
              <a:rPr lang="ru-RU" altLang="ru-RU" dirty="0" err="1" smtClean="0"/>
              <a:t>мультимедийные</a:t>
            </a:r>
            <a:r>
              <a:rPr lang="ru-RU" altLang="ru-RU" dirty="0" smtClean="0"/>
              <a:t> возможности</a:t>
            </a:r>
            <a:endParaRPr lang="en-US" altLang="ru-RU" dirty="0"/>
          </a:p>
          <a:p>
            <a:endParaRPr lang="en-US" altLang="ru-RU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9552" y="2492896"/>
            <a:ext cx="8153400" cy="7048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dirty="0" smtClean="0"/>
              <a:t>Электронная форма учебников издательства «Русское слово»</a:t>
            </a:r>
            <a:endParaRPr lang="en-US" alt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1" y="4006577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Новые возможности</a:t>
            </a:r>
            <a:endParaRPr lang="en-US" altLang="ru-RU" sz="28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8264" y="2708920"/>
            <a:ext cx="219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Myriad Pro" pitchFamily="34" charset="0"/>
              </a:rPr>
              <a:t>Галереи изображений</a:t>
            </a:r>
            <a:endParaRPr lang="ru-RU" b="1" dirty="0">
              <a:solidFill>
                <a:schemeClr val="accent1"/>
              </a:solidFill>
              <a:latin typeface="Myriad Pro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412776"/>
            <a:ext cx="5001072" cy="5079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122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Новые возможности</a:t>
            </a:r>
            <a:endParaRPr lang="en-US" altLang="ru-RU" sz="28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1589891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Оформление </a:t>
            </a:r>
            <a:r>
              <a:rPr lang="ru-RU" dirty="0">
                <a:solidFill>
                  <a:schemeClr val="accent1"/>
                </a:solidFill>
                <a:latin typeface="Myriad Pro" pitchFamily="34" charset="0"/>
              </a:rPr>
              <a:t>учебного материала интерактивными </a:t>
            </a:r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иллюстрациями и </a:t>
            </a:r>
            <a:r>
              <a:rPr lang="en-US" dirty="0" smtClean="0">
                <a:solidFill>
                  <a:schemeClr val="accent1"/>
                </a:solidFill>
                <a:latin typeface="Myriad Pro" pitchFamily="34" charset="0"/>
              </a:rPr>
              <a:t>3D-</a:t>
            </a:r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моделями</a:t>
            </a:r>
            <a:endParaRPr lang="ru-RU" dirty="0">
              <a:solidFill>
                <a:schemeClr val="accent1"/>
              </a:solidFill>
              <a:latin typeface="Myriad Pro" pitchFamily="34" charset="0"/>
            </a:endParaRPr>
          </a:p>
        </p:txBody>
      </p:sp>
      <p:pic>
        <p:nvPicPr>
          <p:cNvPr id="2050" name="Picture 2" descr="C:\Users\Russkoe slovo\Desktop\скрины new литра\история 6_8.jpg"/>
          <p:cNvPicPr>
            <a:picLocks noChangeAspect="1" noChangeArrowheads="1"/>
          </p:cNvPicPr>
          <p:nvPr/>
        </p:nvPicPr>
        <p:blipFill>
          <a:blip r:embed="rId5" cstate="print"/>
          <a:srcRect l="14716" t="11872" r="14464" b="12936"/>
          <a:stretch>
            <a:fillRect/>
          </a:stretch>
        </p:blipFill>
        <p:spPr bwMode="auto">
          <a:xfrm>
            <a:off x="683568" y="3356992"/>
            <a:ext cx="4464496" cy="3304887"/>
          </a:xfrm>
          <a:prstGeom prst="rect">
            <a:avLst/>
          </a:prstGeom>
          <a:noFill/>
        </p:spPr>
      </p:pic>
      <p:pic>
        <p:nvPicPr>
          <p:cNvPr id="2051" name="Picture 3" descr="C:\Users\Russkoe slovo\Desktop\скрины new литра\история 6_9.jpg"/>
          <p:cNvPicPr>
            <a:picLocks noChangeAspect="1" noChangeArrowheads="1"/>
          </p:cNvPicPr>
          <p:nvPr/>
        </p:nvPicPr>
        <p:blipFill>
          <a:blip r:embed="rId6" cstate="print"/>
          <a:srcRect l="14665" t="11326" r="15394" b="12630"/>
          <a:stretch>
            <a:fillRect/>
          </a:stretch>
        </p:blipFill>
        <p:spPr bwMode="auto">
          <a:xfrm>
            <a:off x="4427984" y="2708920"/>
            <a:ext cx="4464496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1104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Формы самоконтроля</a:t>
            </a:r>
            <a:endParaRPr lang="en-US" altLang="ru-RU" sz="28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772816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Myriad Pro" pitchFamily="34" charset="0"/>
              </a:rPr>
              <a:t>Тренажёры</a:t>
            </a:r>
            <a:endParaRPr lang="ru-RU" b="1" dirty="0">
              <a:solidFill>
                <a:schemeClr val="accent1"/>
              </a:solidFill>
              <a:latin typeface="Myriad Pro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 l="6064" t="9553" r="7825" b="43874"/>
          <a:stretch>
            <a:fillRect/>
          </a:stretch>
        </p:blipFill>
        <p:spPr bwMode="auto">
          <a:xfrm>
            <a:off x="2123728" y="2564904"/>
            <a:ext cx="6685666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478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Формы самоконтроля</a:t>
            </a:r>
            <a:endParaRPr lang="en-US" altLang="ru-RU" sz="28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589891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Задания на </a:t>
            </a:r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установление </a:t>
            </a:r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соответствия и правильного хронологического порядка</a:t>
            </a:r>
            <a:endParaRPr lang="ru-RU" dirty="0">
              <a:solidFill>
                <a:schemeClr val="accent1"/>
              </a:solidFill>
              <a:latin typeface="Myriad Pro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 l="26378" t="9061" r="27461" b="40983"/>
          <a:stretch>
            <a:fillRect/>
          </a:stretch>
        </p:blipFill>
        <p:spPr bwMode="auto">
          <a:xfrm>
            <a:off x="2051720" y="2708920"/>
            <a:ext cx="6704533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36584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Формы самоконтроля</a:t>
            </a:r>
            <a:endParaRPr lang="en-US" altLang="ru-RU" sz="28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589891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Тесты с выбором одного или нескольких правильных ответов</a:t>
            </a:r>
            <a:endParaRPr lang="ru-RU" dirty="0">
              <a:solidFill>
                <a:schemeClr val="accent1"/>
              </a:solidFill>
              <a:latin typeface="Myriad Pro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 l="5522" t="9515" r="7505" b="41551"/>
          <a:stretch>
            <a:fillRect/>
          </a:stretch>
        </p:blipFill>
        <p:spPr bwMode="auto">
          <a:xfrm>
            <a:off x="1979712" y="2708920"/>
            <a:ext cx="693077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2080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84584" y="1196752"/>
            <a:ext cx="8686800" cy="1224136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latin typeface="Myriad Pro" pitchFamily="34" charset="0"/>
              </a:rPr>
              <a:t>Электронные учебники  издательства «Русское слово» разработаны с учетом максимально простого перехода на данную форму обучения</a:t>
            </a:r>
            <a:endParaRPr lang="ru-RU" altLang="ru-RU" sz="2800" b="1" dirty="0">
              <a:latin typeface="Myriad Pro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29685" y="2636912"/>
            <a:ext cx="7315200" cy="3683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latin typeface="Myriad Pro" pitchFamily="34" charset="0"/>
              </a:rPr>
              <a:t/>
            </a:r>
            <a:br>
              <a:rPr lang="ru-RU" sz="2000" dirty="0">
                <a:latin typeface="Myriad Pro" pitchFamily="34" charset="0"/>
              </a:rPr>
            </a:br>
            <a:r>
              <a:rPr lang="ru-RU" sz="2000" dirty="0" smtClean="0">
                <a:latin typeface="Myriad Pro" pitchFamily="34" charset="0"/>
              </a:rPr>
              <a:t>При желании практически все школы могут воспользоваться преимуществами данного метода!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>
            <a:off x="1259632" y="2780928"/>
            <a:ext cx="6696744" cy="0"/>
          </a:xfrm>
          <a:prstGeom prst="line">
            <a:avLst/>
          </a:prstGeom>
          <a:ln w="44450" cmpd="thinThick">
            <a:solidFill>
              <a:schemeClr val="bg1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356992"/>
            <a:ext cx="1432841" cy="2392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49080"/>
            <a:ext cx="2333378" cy="27089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6" y="4221088"/>
            <a:ext cx="1517078" cy="25921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55621"/>
            <a:ext cx="1099517" cy="19301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03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Простой переход</a:t>
            </a:r>
            <a:endParaRPr lang="en-US" altLang="ru-RU" sz="28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589891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Электронные учебники работают на различных устройствах</a:t>
            </a:r>
            <a:endParaRPr lang="ru-RU" dirty="0">
              <a:solidFill>
                <a:schemeClr val="accent1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057" y="3110161"/>
            <a:ext cx="1401763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92" y="5589240"/>
            <a:ext cx="12192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44" y="2947194"/>
            <a:ext cx="156051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50" y="2852936"/>
            <a:ext cx="1432684" cy="144284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 bwMode="auto">
          <a:xfrm flipH="1">
            <a:off x="3707904" y="4019453"/>
            <a:ext cx="864096" cy="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  <a:tailEnd type="arrow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 стрелкой 7"/>
          <p:cNvCxnSpPr>
            <a:stCxn id="2" idx="1"/>
          </p:cNvCxnSpPr>
          <p:nvPr/>
        </p:nvCxnSpPr>
        <p:spPr bwMode="auto">
          <a:xfrm flipH="1" flipV="1">
            <a:off x="3635896" y="3574358"/>
            <a:ext cx="1047854" cy="1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15875" cap="flat" cmpd="sng" algn="ctr">
            <a:solidFill>
              <a:schemeClr val="accent1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Прямая со стрелкой 17"/>
          <p:cNvCxnSpPr/>
          <p:nvPr/>
        </p:nvCxnSpPr>
        <p:spPr bwMode="auto">
          <a:xfrm flipH="1" flipV="1">
            <a:off x="6287090" y="3574359"/>
            <a:ext cx="1047854" cy="1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158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oval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 стрелкой 18"/>
          <p:cNvCxnSpPr/>
          <p:nvPr/>
        </p:nvCxnSpPr>
        <p:spPr bwMode="auto">
          <a:xfrm>
            <a:off x="5377222" y="4295781"/>
            <a:ext cx="0" cy="1224135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15875" cap="flat" cmpd="sng" algn="ctr">
            <a:solidFill>
              <a:schemeClr val="accent1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 стрелкой 20"/>
          <p:cNvCxnSpPr/>
          <p:nvPr/>
        </p:nvCxnSpPr>
        <p:spPr bwMode="auto">
          <a:xfrm>
            <a:off x="3563888" y="4509120"/>
            <a:ext cx="1119862" cy="1010796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158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Прямая со стрелкой 24"/>
          <p:cNvCxnSpPr/>
          <p:nvPr/>
        </p:nvCxnSpPr>
        <p:spPr bwMode="auto">
          <a:xfrm flipH="1">
            <a:off x="6084168" y="4509120"/>
            <a:ext cx="1008112" cy="1008112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158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="" xmlns:p14="http://schemas.microsoft.com/office/powerpoint/2010/main" val="96299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Простой переход</a:t>
            </a:r>
            <a:endParaRPr lang="en-US" altLang="ru-RU" sz="28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589891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Электронные учебники совместимы со всеми основными операционными системами</a:t>
            </a:r>
            <a:endParaRPr lang="ru-RU" dirty="0">
              <a:solidFill>
                <a:schemeClr val="accent1"/>
              </a:solidFill>
              <a:latin typeface="Myriad Pro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50" y="2852936"/>
            <a:ext cx="1432684" cy="144284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 bwMode="auto">
          <a:xfrm flipH="1">
            <a:off x="3707904" y="4019453"/>
            <a:ext cx="864096" cy="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  <a:tailEnd type="arrow"/>
          </a:ln>
          <a:effectLst/>
          <a:extLs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 стрелкой 7"/>
          <p:cNvCxnSpPr>
            <a:stCxn id="2" idx="1"/>
          </p:cNvCxnSpPr>
          <p:nvPr/>
        </p:nvCxnSpPr>
        <p:spPr bwMode="auto">
          <a:xfrm flipH="1" flipV="1">
            <a:off x="3851920" y="3574358"/>
            <a:ext cx="831830" cy="1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15875" cap="flat" cmpd="sng" algn="ctr">
            <a:solidFill>
              <a:schemeClr val="accent1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Прямая со стрелкой 17"/>
          <p:cNvCxnSpPr/>
          <p:nvPr/>
        </p:nvCxnSpPr>
        <p:spPr bwMode="auto">
          <a:xfrm flipH="1">
            <a:off x="6287090" y="3574360"/>
            <a:ext cx="805190" cy="0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15875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oval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Прямая со стрелкой 18"/>
          <p:cNvCxnSpPr/>
          <p:nvPr/>
        </p:nvCxnSpPr>
        <p:spPr bwMode="auto">
          <a:xfrm>
            <a:off x="5508104" y="4482906"/>
            <a:ext cx="0" cy="818302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15875" cap="flat" cmpd="sng" algn="ctr">
            <a:solidFill>
              <a:schemeClr val="accent1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39" y="3141244"/>
            <a:ext cx="1439765" cy="1007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02" y="3017185"/>
            <a:ext cx="1568062" cy="9878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774" y="5355435"/>
            <a:ext cx="2060660" cy="15025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241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84584" y="1196752"/>
            <a:ext cx="8686800" cy="1224136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latin typeface="Myriad Pro" pitchFamily="34" charset="0"/>
              </a:rPr>
              <a:t>Издательство «Русское слово»</a:t>
            </a:r>
            <a:endParaRPr lang="ru-RU" altLang="ru-RU" sz="2800" b="1" dirty="0">
              <a:latin typeface="Myriad Pro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29685" y="2924944"/>
            <a:ext cx="7315200" cy="3395464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Myriad Pro" pitchFamily="34" charset="0"/>
              </a:rPr>
              <a:t>125009,  Москва</a:t>
            </a:r>
          </a:p>
          <a:p>
            <a:pPr marL="0" indent="0">
              <a:buNone/>
            </a:pPr>
            <a:r>
              <a:rPr lang="ru-RU" sz="2000" dirty="0">
                <a:latin typeface="Myriad Pro" pitchFamily="34" charset="0"/>
              </a:rPr>
              <a:t>у</a:t>
            </a:r>
            <a:r>
              <a:rPr lang="ru-RU" sz="2000" dirty="0" smtClean="0">
                <a:latin typeface="Myriad Pro" pitchFamily="34" charset="0"/>
              </a:rPr>
              <a:t>л. Тверская, д. 9, стр. 5</a:t>
            </a:r>
          </a:p>
          <a:p>
            <a:pPr marL="0" indent="0">
              <a:buNone/>
            </a:pPr>
            <a:r>
              <a:rPr lang="ru-RU" sz="2000" dirty="0">
                <a:latin typeface="Myriad Pro" pitchFamily="34" charset="0"/>
              </a:rPr>
              <a:t>т</a:t>
            </a:r>
            <a:r>
              <a:rPr lang="ru-RU" sz="2000" dirty="0" smtClean="0">
                <a:latin typeface="Myriad Pro" pitchFamily="34" charset="0"/>
              </a:rPr>
              <a:t>ел.</a:t>
            </a:r>
            <a:r>
              <a:rPr lang="en-US" sz="2000" dirty="0" smtClean="0">
                <a:latin typeface="Myriad Pro" pitchFamily="34" charset="0"/>
              </a:rPr>
              <a:t>/</a:t>
            </a:r>
            <a:r>
              <a:rPr lang="ru-RU" sz="2000" dirty="0" smtClean="0">
                <a:latin typeface="Myriad Pro" pitchFamily="34" charset="0"/>
              </a:rPr>
              <a:t>факс:  (495) 969 54 24</a:t>
            </a:r>
            <a:r>
              <a:rPr lang="en-US" sz="2000" dirty="0" smtClean="0">
                <a:latin typeface="Myriad Pro" pitchFamily="34" charset="0"/>
              </a:rPr>
              <a:t> (</a:t>
            </a:r>
            <a:r>
              <a:rPr lang="ru-RU" sz="2000" dirty="0" smtClean="0">
                <a:latin typeface="Myriad Pro" pitchFamily="34" charset="0"/>
              </a:rPr>
              <a:t>многоканальный</a:t>
            </a:r>
            <a:r>
              <a:rPr lang="en-US" sz="2000" dirty="0" smtClean="0">
                <a:latin typeface="Myriad Pro" pitchFamily="34" charset="0"/>
              </a:rPr>
              <a:t>)</a:t>
            </a:r>
            <a:endParaRPr lang="ru-RU" sz="2000" dirty="0" smtClean="0">
              <a:latin typeface="Myriad Pro" pitchFamily="34" charset="0"/>
            </a:endParaRPr>
          </a:p>
          <a:p>
            <a:pPr marL="0" indent="0">
              <a:buNone/>
            </a:pPr>
            <a:endParaRPr lang="ru-RU" sz="2000" dirty="0" smtClean="0">
              <a:latin typeface="Myriad Pro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Myriad Pro" pitchFamily="34" charset="0"/>
              </a:rPr>
              <a:t>По вопросам приобретения электронных форм учебников </a:t>
            </a:r>
            <a:r>
              <a:rPr lang="ru-RU" sz="2000" dirty="0" smtClean="0">
                <a:latin typeface="Myriad Pro" pitchFamily="34" charset="0"/>
              </a:rPr>
              <a:t>обращаться:</a:t>
            </a:r>
            <a:endParaRPr lang="ru-RU" sz="2000" dirty="0" smtClean="0">
              <a:latin typeface="Myriad Pro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Myriad Pro" pitchFamily="34" charset="0"/>
              </a:rPr>
              <a:t>E-mail: </a:t>
            </a:r>
            <a:endParaRPr lang="en-US" sz="2000" dirty="0" smtClean="0">
              <a:solidFill>
                <a:srgbClr val="FF0000"/>
              </a:solidFill>
              <a:latin typeface="Myriad Pro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Myriad Pro" pitchFamily="34" charset="0"/>
              </a:rPr>
              <a:t>Тел.:  (499) 689 02 65 (</a:t>
            </a:r>
            <a:r>
              <a:rPr lang="ru-RU" sz="2000" dirty="0" err="1" smtClean="0">
                <a:latin typeface="Myriad Pro" pitchFamily="34" charset="0"/>
              </a:rPr>
              <a:t>доб</a:t>
            </a:r>
            <a:r>
              <a:rPr lang="ru-RU" sz="2000" dirty="0" smtClean="0">
                <a:latin typeface="Myriad Pro" pitchFamily="34" charset="0"/>
              </a:rPr>
              <a:t>. 459)</a:t>
            </a:r>
          </a:p>
          <a:p>
            <a:pPr marL="0" indent="0">
              <a:buNone/>
            </a:pPr>
            <a:endParaRPr lang="ru-RU" sz="2000" dirty="0" smtClean="0">
              <a:latin typeface="Myriad Pro" pitchFamily="34" charset="0"/>
            </a:endParaRPr>
          </a:p>
          <a:p>
            <a:pPr marL="0" indent="0" algn="ctr">
              <a:buNone/>
            </a:pPr>
            <a:r>
              <a:rPr lang="ru-RU" sz="2000" dirty="0">
                <a:latin typeface="Myriad Pro" pitchFamily="34" charset="0"/>
              </a:rPr>
              <a:t>р</a:t>
            </a:r>
            <a:r>
              <a:rPr lang="ru-RU" sz="2000" dirty="0" smtClean="0">
                <a:latin typeface="Myriad Pro" pitchFamily="34" charset="0"/>
              </a:rPr>
              <a:t>усское-</a:t>
            </a:r>
            <a:r>
              <a:rPr lang="ru-RU" sz="2000" dirty="0" err="1" smtClean="0">
                <a:latin typeface="Myriad Pro" pitchFamily="34" charset="0"/>
              </a:rPr>
              <a:t>слово.рф</a:t>
            </a:r>
            <a:endParaRPr lang="ru-RU" sz="2000" dirty="0" smtClean="0">
              <a:latin typeface="Myriad Pro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>
            <a:off x="1259632" y="2780928"/>
            <a:ext cx="6696744" cy="0"/>
          </a:xfrm>
          <a:prstGeom prst="line">
            <a:avLst/>
          </a:prstGeom>
          <a:ln w="44450" cmpd="thinThick">
            <a:solidFill>
              <a:schemeClr val="bg1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7704" y="4941168"/>
            <a:ext cx="35959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yriad Pro" pitchFamily="34" charset="0"/>
                <a:hlinkClick r:id="rId4"/>
              </a:rPr>
              <a:t>mediacenter@russlo.ru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43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60648"/>
            <a:ext cx="6934200" cy="1800200"/>
          </a:xfrm>
        </p:spPr>
        <p:txBody>
          <a:bodyPr/>
          <a:lstStyle/>
          <a:p>
            <a:pPr algn="ctr"/>
            <a:r>
              <a:rPr lang="ru-RU" altLang="ru-RU" sz="28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1 сентября 2015 года школы смогут выбирать между бумажной и электронной формой учебников</a:t>
            </a:r>
            <a:endParaRPr lang="en-US" altLang="ru-RU" sz="28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pic>
        <p:nvPicPr>
          <p:cNvPr id="6042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6442913" cy="375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227687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260648"/>
            <a:ext cx="7200800" cy="1800200"/>
          </a:xfrm>
        </p:spPr>
        <p:txBody>
          <a:bodyPr/>
          <a:lstStyle/>
          <a:p>
            <a:pPr algn="ctr"/>
            <a:r>
              <a:rPr lang="ru-RU" altLang="ru-RU" sz="26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Электронная и бумажная формы учебников должны быть эквивалентны по:</a:t>
            </a:r>
            <a:endParaRPr lang="en-US" altLang="ru-RU" sz="26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227687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2852936"/>
            <a:ext cx="4608512" cy="3511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8453" y="2407171"/>
            <a:ext cx="1951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Myriad Pro" pitchFamily="34" charset="0"/>
              </a:rPr>
              <a:t>с</a:t>
            </a:r>
            <a:r>
              <a:rPr lang="ru-RU" sz="2800" b="1" dirty="0" smtClean="0">
                <a:solidFill>
                  <a:schemeClr val="accent1"/>
                </a:solidFill>
                <a:latin typeface="Myriad Pro" pitchFamily="34" charset="0"/>
              </a:rPr>
              <a:t>труктуре</a:t>
            </a:r>
            <a:endParaRPr lang="ru-RU" sz="2800" b="1" dirty="0">
              <a:solidFill>
                <a:schemeClr val="accent1"/>
              </a:solidFill>
              <a:latin typeface="Myriad Pro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6176" y="2416498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Myriad Pro" pitchFamily="34" charset="0"/>
              </a:rPr>
              <a:t>с</a:t>
            </a:r>
            <a:r>
              <a:rPr lang="ru-RU" sz="2800" b="1" dirty="0" smtClean="0">
                <a:solidFill>
                  <a:schemeClr val="accent1"/>
                </a:solidFill>
                <a:latin typeface="Myriad Pro" pitchFamily="34" charset="0"/>
              </a:rPr>
              <a:t>одержанию</a:t>
            </a:r>
            <a:endParaRPr lang="ru-RU" sz="2800" b="1" dirty="0">
              <a:solidFill>
                <a:schemeClr val="accent1"/>
              </a:solidFill>
              <a:latin typeface="Myriad Pr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5736" y="609329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Myriad Pro" pitchFamily="34" charset="0"/>
              </a:rPr>
              <a:t>х</a:t>
            </a:r>
            <a:r>
              <a:rPr lang="ru-RU" sz="2800" b="1" dirty="0" smtClean="0">
                <a:solidFill>
                  <a:schemeClr val="accent1"/>
                </a:solidFill>
                <a:latin typeface="Myriad Pro" pitchFamily="34" charset="0"/>
              </a:rPr>
              <a:t>удожественному оформлению</a:t>
            </a:r>
            <a:endParaRPr lang="ru-RU" sz="2800" b="1" dirty="0">
              <a:solidFill>
                <a:schemeClr val="accent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278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8219256" cy="1440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/>
              <a:t>Издательством «Русское слово» </a:t>
            </a:r>
            <a:br>
              <a:rPr lang="ru-RU" sz="2800" dirty="0" smtClean="0"/>
            </a:br>
            <a:r>
              <a:rPr lang="ru-RU" sz="2800" dirty="0" smtClean="0"/>
              <a:t>разработаны электронные учебники </a:t>
            </a:r>
            <a:br>
              <a:rPr lang="ru-RU" sz="2800" dirty="0" smtClean="0"/>
            </a:br>
            <a:r>
              <a:rPr lang="ru-RU" sz="2800" dirty="0" smtClean="0"/>
              <a:t>по следующим дисциплинам:</a:t>
            </a:r>
          </a:p>
          <a:p>
            <a:pPr algn="ctr"/>
            <a:endParaRPr lang="ru-RU" dirty="0"/>
          </a:p>
        </p:txBody>
      </p:sp>
      <p:sp>
        <p:nvSpPr>
          <p:cNvPr id="16" name="Содержимое 6"/>
          <p:cNvSpPr>
            <a:spLocks noGrp="1"/>
          </p:cNvSpPr>
          <p:nvPr>
            <p:ph sz="half" idx="2"/>
          </p:nvPr>
        </p:nvSpPr>
        <p:spPr>
          <a:xfrm>
            <a:off x="179512" y="2708920"/>
            <a:ext cx="4176464" cy="3816424"/>
          </a:xfrm>
        </p:spPr>
        <p:txBody>
          <a:bodyPr>
            <a:noAutofit/>
          </a:bodyPr>
          <a:lstStyle/>
          <a:p>
            <a:r>
              <a:rPr lang="ru-RU" sz="2000" dirty="0" smtClean="0"/>
              <a:t>Английский язык;</a:t>
            </a:r>
          </a:p>
          <a:p>
            <a:r>
              <a:rPr lang="ru-RU" sz="2000" dirty="0" smtClean="0"/>
              <a:t>Биология</a:t>
            </a:r>
          </a:p>
          <a:p>
            <a:r>
              <a:rPr lang="ru-RU" sz="2000" dirty="0" smtClean="0"/>
              <a:t>Всеобщая история</a:t>
            </a:r>
          </a:p>
          <a:p>
            <a:r>
              <a:rPr lang="ru-RU" sz="2000" dirty="0" smtClean="0"/>
              <a:t>География</a:t>
            </a:r>
          </a:p>
          <a:p>
            <a:r>
              <a:rPr lang="ru-RU" sz="2000" dirty="0" smtClean="0"/>
              <a:t>Естествознание</a:t>
            </a:r>
          </a:p>
          <a:p>
            <a:r>
              <a:rPr lang="ru-RU" sz="2000" dirty="0" smtClean="0"/>
              <a:t>Изобразительное искусство</a:t>
            </a:r>
          </a:p>
          <a:p>
            <a:r>
              <a:rPr lang="ru-RU" sz="2000" dirty="0" smtClean="0"/>
              <a:t>История России</a:t>
            </a:r>
          </a:p>
          <a:p>
            <a:r>
              <a:rPr lang="ru-RU" sz="2000" dirty="0" smtClean="0"/>
              <a:t>Литература</a:t>
            </a:r>
          </a:p>
          <a:p>
            <a:r>
              <a:rPr lang="ru-RU" sz="2000" dirty="0" smtClean="0"/>
              <a:t>Математика</a:t>
            </a:r>
          </a:p>
          <a:p>
            <a:r>
              <a:rPr lang="ru-RU" sz="2000" dirty="0"/>
              <a:t>Музыка</a:t>
            </a:r>
          </a:p>
          <a:p>
            <a:endParaRPr lang="ru-RU" sz="2000" dirty="0"/>
          </a:p>
        </p:txBody>
      </p:sp>
      <p:sp>
        <p:nvSpPr>
          <p:cNvPr id="17" name="Содержимое 6"/>
          <p:cNvSpPr txBox="1">
            <a:spLocks/>
          </p:cNvSpPr>
          <p:nvPr/>
        </p:nvSpPr>
        <p:spPr>
          <a:xfrm>
            <a:off x="4770562" y="2780928"/>
            <a:ext cx="4176464" cy="367240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rgbClr val="FFFF00"/>
                </a:solidFill>
              </a:rPr>
              <a:t>Основы духовно-нравственной культуры народов России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Основы религиозных культур и светской этики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Право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Русский язык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Технология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Физическая культура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Химия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Экология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/>
                </a:solidFill>
              </a:rPr>
              <a:t>Основы религиозных культур и светской этики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9493" t="7694" r="30756" b="10635"/>
          <a:stretch>
            <a:fillRect/>
          </a:stretch>
        </p:blipFill>
        <p:spPr bwMode="auto">
          <a:xfrm>
            <a:off x="1907704" y="1412776"/>
            <a:ext cx="2448272" cy="363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29368" t="7693" r="30151" b="16474"/>
          <a:stretch>
            <a:fillRect/>
          </a:stretch>
        </p:blipFill>
        <p:spPr bwMode="auto">
          <a:xfrm>
            <a:off x="5220072" y="1412776"/>
            <a:ext cx="2736304" cy="3702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 l="29624" t="8204" r="30087" b="14682"/>
          <a:stretch>
            <a:fillRect/>
          </a:stretch>
        </p:blipFill>
        <p:spPr bwMode="auto">
          <a:xfrm>
            <a:off x="6444208" y="3573016"/>
            <a:ext cx="229199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 l="30053" t="7802" r="28624" b="15476"/>
          <a:stretch>
            <a:fillRect/>
          </a:stretch>
        </p:blipFill>
        <p:spPr bwMode="auto">
          <a:xfrm>
            <a:off x="3131840" y="3573016"/>
            <a:ext cx="236283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9842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accent6"/>
                </a:solidFill>
              </a:rPr>
              <a:t>Основы духовно-нравственной культуры народов России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9126" t="7117" r="29754" b="14598"/>
          <a:stretch>
            <a:fillRect/>
          </a:stretch>
        </p:blipFill>
        <p:spPr bwMode="auto">
          <a:xfrm>
            <a:off x="1979712" y="1340768"/>
            <a:ext cx="3194537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29386" t="7825" r="29927" b="17060"/>
          <a:stretch>
            <a:fillRect/>
          </a:stretch>
        </p:blipFill>
        <p:spPr bwMode="auto">
          <a:xfrm>
            <a:off x="5508104" y="2204864"/>
            <a:ext cx="3384376" cy="451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9842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Новые возможности</a:t>
            </a:r>
            <a:endParaRPr lang="en-US" altLang="ru-RU" sz="28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340768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Создание интерактивных заметок и закладок, </a:t>
            </a:r>
            <a:r>
              <a:rPr lang="ru-RU" dirty="0">
                <a:solidFill>
                  <a:schemeClr val="accent1"/>
                </a:solidFill>
                <a:latin typeface="Myriad Pro" pitchFamily="34" charset="0"/>
              </a:rPr>
              <a:t>б</a:t>
            </a:r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ыстрый переход к ним</a:t>
            </a:r>
            <a:endParaRPr lang="ru-RU" dirty="0">
              <a:solidFill>
                <a:schemeClr val="accent1"/>
              </a:solidFill>
              <a:latin typeface="Myriad Pro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2420888"/>
            <a:ext cx="4211736" cy="427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 l="32675" t="24129" r="34651" b="62466"/>
          <a:stretch>
            <a:fillRect/>
          </a:stretch>
        </p:blipFill>
        <p:spPr bwMode="auto">
          <a:xfrm>
            <a:off x="6156176" y="2996952"/>
            <a:ext cx="276510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 l="1308" t="60102" r="76456" b="34746"/>
          <a:stretch>
            <a:fillRect/>
          </a:stretch>
        </p:blipFill>
        <p:spPr bwMode="auto">
          <a:xfrm>
            <a:off x="6156176" y="4653136"/>
            <a:ext cx="275430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9842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Новые возможности</a:t>
            </a:r>
            <a:endParaRPr lang="en-US" altLang="ru-RU" sz="28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76256" y="213285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accent1"/>
                </a:solidFill>
                <a:latin typeface="Myriad Pro" pitchFamily="34" charset="0"/>
              </a:rPr>
              <a:t>Аудиофайлы</a:t>
            </a:r>
            <a:endParaRPr lang="ru-RU" b="1" dirty="0" smtClean="0">
              <a:solidFill>
                <a:schemeClr val="accent1"/>
              </a:solidFill>
              <a:latin typeface="Myriad Pro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10378" t="39413" r="11047" b="10956"/>
          <a:stretch>
            <a:fillRect/>
          </a:stretch>
        </p:blipFill>
        <p:spPr bwMode="auto">
          <a:xfrm>
            <a:off x="1979712" y="1340768"/>
            <a:ext cx="471440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 l="19297" t="11400" r="24835" b="69058"/>
          <a:stretch>
            <a:fillRect/>
          </a:stretch>
        </p:blipFill>
        <p:spPr bwMode="auto">
          <a:xfrm>
            <a:off x="2987824" y="4437112"/>
            <a:ext cx="547260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36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6632"/>
            <a:ext cx="6934200" cy="864096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chemeClr val="accent1"/>
                </a:solidFill>
                <a:latin typeface="Myriad Pro" pitchFamily="34" charset="0"/>
                <a:cs typeface="Myriad Arabic" pitchFamily="50" charset="-78"/>
              </a:rPr>
              <a:t>Новые возможности</a:t>
            </a:r>
            <a:endParaRPr lang="en-US" altLang="ru-RU" sz="2800" b="1" dirty="0">
              <a:solidFill>
                <a:schemeClr val="accent1"/>
              </a:solidFill>
              <a:latin typeface="Myriad Pro" pitchFamily="34" charset="0"/>
              <a:cs typeface="Myriad Arabic" pitchFamily="50" charset="-78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 bwMode="auto">
          <a:xfrm>
            <a:off x="2051720" y="1196752"/>
            <a:ext cx="6696744" cy="0"/>
          </a:xfrm>
          <a:prstGeom prst="line">
            <a:avLst/>
          </a:prstGeom>
          <a:ln w="44450" cmpd="thinThick">
            <a:solidFill>
              <a:schemeClr val="accent2"/>
            </a:solidFill>
            <a:headEnd type="oval" w="sm" len="sm"/>
            <a:tailEnd type="oval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565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2080" y="1484784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/>
                </a:solidFill>
                <a:latin typeface="Myriad Pro" pitchFamily="34" charset="0"/>
              </a:rPr>
              <a:t>Видеоролики</a:t>
            </a:r>
            <a:r>
              <a:rPr lang="ru-RU" dirty="0" smtClean="0">
                <a:solidFill>
                  <a:schemeClr val="accent1"/>
                </a:solidFill>
                <a:latin typeface="Myriad Pro" pitchFamily="34" charset="0"/>
              </a:rPr>
              <a:t> </a:t>
            </a:r>
            <a:endParaRPr lang="ru-RU" dirty="0">
              <a:solidFill>
                <a:schemeClr val="accent1"/>
              </a:solidFill>
              <a:latin typeface="Myriad Pro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13122"/>
            <a:ext cx="4896544" cy="497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9" y="2996952"/>
            <a:ext cx="448538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164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-24 16">
      <a:dk1>
        <a:srgbClr val="4D4D4D"/>
      </a:dk1>
      <a:lt1>
        <a:srgbClr val="FFFFFF"/>
      </a:lt1>
      <a:dk2>
        <a:srgbClr val="4D4D4D"/>
      </a:dk2>
      <a:lt2>
        <a:srgbClr val="285E80"/>
      </a:lt2>
      <a:accent1>
        <a:srgbClr val="3E7A98"/>
      </a:accent1>
      <a:accent2>
        <a:srgbClr val="5A91AC"/>
      </a:accent2>
      <a:accent3>
        <a:srgbClr val="FFFFFF"/>
      </a:accent3>
      <a:accent4>
        <a:srgbClr val="404040"/>
      </a:accent4>
      <a:accent5>
        <a:srgbClr val="AFBECA"/>
      </a:accent5>
      <a:accent6>
        <a:srgbClr val="51839B"/>
      </a:accent6>
      <a:hlink>
        <a:srgbClr val="6C9FB8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EE080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F3B21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109B0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25A9C"/>
        </a:lt2>
        <a:accent1>
          <a:srgbClr val="166FB2"/>
        </a:accent1>
        <a:accent2>
          <a:srgbClr val="3580B9"/>
        </a:accent2>
        <a:accent3>
          <a:srgbClr val="FFFFFF"/>
        </a:accent3>
        <a:accent4>
          <a:srgbClr val="404040"/>
        </a:accent4>
        <a:accent5>
          <a:srgbClr val="ABBBD5"/>
        </a:accent5>
        <a:accent6>
          <a:srgbClr val="2F73A7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285E80"/>
        </a:lt2>
        <a:accent1>
          <a:srgbClr val="3E7A98"/>
        </a:accent1>
        <a:accent2>
          <a:srgbClr val="5A91AC"/>
        </a:accent2>
        <a:accent3>
          <a:srgbClr val="FFFFFF"/>
        </a:accent3>
        <a:accent4>
          <a:srgbClr val="404040"/>
        </a:accent4>
        <a:accent5>
          <a:srgbClr val="AFBECA"/>
        </a:accent5>
        <a:accent6>
          <a:srgbClr val="51839B"/>
        </a:accent6>
        <a:hlink>
          <a:srgbClr val="6C9F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407</TotalTime>
  <Words>255</Words>
  <Application>Microsoft Office PowerPoint</Application>
  <PresentationFormat>Экран (4:3)</PresentationFormat>
  <Paragraphs>79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powerpoint-template</vt:lpstr>
      <vt:lpstr>Электронная форма учебников издательства «Русское слово»</vt:lpstr>
      <vt:lpstr>1 сентября 2015 года школы смогут выбирать между бумажной и электронной формой учебников</vt:lpstr>
      <vt:lpstr>Электронная и бумажная формы учебников должны быть эквивалентны по:</vt:lpstr>
      <vt:lpstr>Слайд 4</vt:lpstr>
      <vt:lpstr>Основы религиозных культур и светской этики</vt:lpstr>
      <vt:lpstr>Основы духовно-нравственной культуры народов России</vt:lpstr>
      <vt:lpstr>Новые возможности</vt:lpstr>
      <vt:lpstr>Новые возможности</vt:lpstr>
      <vt:lpstr>Новые возможности</vt:lpstr>
      <vt:lpstr>Новые возможности</vt:lpstr>
      <vt:lpstr>Новые возможности</vt:lpstr>
      <vt:lpstr>Формы самоконтроля</vt:lpstr>
      <vt:lpstr>Формы самоконтроля</vt:lpstr>
      <vt:lpstr>Формы самоконтроля</vt:lpstr>
      <vt:lpstr>Электронные учебники  издательства «Русское слово» разработаны с учетом максимально простого перехода на данную форму обучения</vt:lpstr>
      <vt:lpstr>Простой переход</vt:lpstr>
      <vt:lpstr>Простой переход</vt:lpstr>
      <vt:lpstr>Издательство «Русское слово»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Электронная форма учебников</dc:title>
  <dc:creator>User</dc:creator>
  <cp:lastModifiedBy>ПРОКЛОВ</cp:lastModifiedBy>
  <cp:revision>42</cp:revision>
  <dcterms:created xsi:type="dcterms:W3CDTF">2015-04-05T10:31:55Z</dcterms:created>
  <dcterms:modified xsi:type="dcterms:W3CDTF">2016-04-11T09:33:48Z</dcterms:modified>
</cp:coreProperties>
</file>